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lvl1pPr defTabSz="457200">
      <a:defRPr>
        <a:latin typeface="Calibri"/>
        <a:ea typeface="Calibri"/>
        <a:cs typeface="Calibri"/>
        <a:sym typeface="Calibri"/>
      </a:defRPr>
    </a:lvl1pPr>
    <a:lvl2pPr indent="457200" defTabSz="457200">
      <a:defRPr>
        <a:latin typeface="Calibri"/>
        <a:ea typeface="Calibri"/>
        <a:cs typeface="Calibri"/>
        <a:sym typeface="Calibri"/>
      </a:defRPr>
    </a:lvl2pPr>
    <a:lvl3pPr indent="914400" defTabSz="457200">
      <a:defRPr>
        <a:latin typeface="Calibri"/>
        <a:ea typeface="Calibri"/>
        <a:cs typeface="Calibri"/>
        <a:sym typeface="Calibri"/>
      </a:defRPr>
    </a:lvl3pPr>
    <a:lvl4pPr indent="1371600" defTabSz="457200">
      <a:defRPr>
        <a:latin typeface="Calibri"/>
        <a:ea typeface="Calibri"/>
        <a:cs typeface="Calibri"/>
        <a:sym typeface="Calibri"/>
      </a:defRPr>
    </a:lvl4pPr>
    <a:lvl5pPr indent="1828800" defTabSz="457200">
      <a:defRPr>
        <a:latin typeface="Calibri"/>
        <a:ea typeface="Calibri"/>
        <a:cs typeface="Calibri"/>
        <a:sym typeface="Calibri"/>
      </a:defRPr>
    </a:lvl5pPr>
    <a:lvl6pPr indent="2286000" defTabSz="457200">
      <a:defRPr>
        <a:latin typeface="Calibri"/>
        <a:ea typeface="Calibri"/>
        <a:cs typeface="Calibri"/>
        <a:sym typeface="Calibri"/>
      </a:defRPr>
    </a:lvl6pPr>
    <a:lvl7pPr indent="2743200" defTabSz="457200">
      <a:defRPr>
        <a:latin typeface="Calibri"/>
        <a:ea typeface="Calibri"/>
        <a:cs typeface="Calibri"/>
        <a:sym typeface="Calibri"/>
      </a:defRPr>
    </a:lvl7pPr>
    <a:lvl8pPr indent="3200400" defTabSz="457200">
      <a:defRPr>
        <a:latin typeface="Calibri"/>
        <a:ea typeface="Calibri"/>
        <a:cs typeface="Calibri"/>
        <a:sym typeface="Calibri"/>
      </a:defRPr>
    </a:lvl8pPr>
    <a:lvl9pPr indent="3657600" defTabSz="457200">
      <a:defRPr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85C"/>
    <a:srgbClr val="0558FF"/>
    <a:srgbClr val="0035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xfrm>
            <a:off x="6629400" y="0"/>
            <a:ext cx="2057400" cy="640080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65833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Body Level Five</a:t>
            </a:r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5257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Body Level One</a:t>
            </a:r>
          </a:p>
          <a:p>
            <a:pPr lvl="1">
              <a:defRPr sz="1800"/>
            </a:pPr>
            <a:r>
              <a:rPr sz="2800"/>
              <a:t>Body Level Two</a:t>
            </a:r>
          </a:p>
          <a:p>
            <a:pPr lvl="2">
              <a:defRPr sz="1800"/>
            </a:pPr>
            <a:r>
              <a:rPr sz="2800"/>
              <a:t>Body Level Three</a:t>
            </a:r>
          </a:p>
          <a:p>
            <a:pPr lvl="3">
              <a:defRPr sz="1800"/>
            </a:pPr>
            <a:r>
              <a:rPr sz="2800"/>
              <a:t>Body Level Four</a:t>
            </a:r>
          </a:p>
          <a:p>
            <a:pPr lvl="4">
              <a:defRPr sz="1800"/>
            </a:pPr>
            <a:r>
              <a:rPr sz="2800"/>
              <a:t>Body Level Five</a:t>
            </a:r>
          </a:p>
        </p:txBody>
      </p:sp>
      <p:sp>
        <p:nvSpPr>
          <p:cNvPr id="20" name="Shape 2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23" name="Shape 23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  <p:sp>
        <p:nvSpPr>
          <p:cNvPr id="24" name="Shape 2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27" name="Shape 2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 lvl="0">
              <a:defRPr sz="1800"/>
            </a:pPr>
            <a:r>
              <a:rPr sz="1400"/>
              <a:t>Body Level One</a:t>
            </a:r>
          </a:p>
          <a:p>
            <a:pPr lvl="1">
              <a:defRPr sz="1800"/>
            </a:pPr>
            <a:r>
              <a:rPr sz="1400"/>
              <a:t>Body Level Two</a:t>
            </a:r>
          </a:p>
          <a:p>
            <a:pPr lvl="2">
              <a:defRPr sz="1800"/>
            </a:pPr>
            <a:r>
              <a:rPr sz="1400"/>
              <a:t>Body Level Three</a:t>
            </a:r>
          </a:p>
          <a:p>
            <a:pPr lvl="3">
              <a:defRPr sz="1800"/>
            </a:pPr>
            <a:r>
              <a:rPr sz="1400"/>
              <a:t>Body Level Four</a:t>
            </a:r>
          </a:p>
          <a:p>
            <a:pPr lvl="4">
              <a:defRPr sz="1800"/>
            </a:pPr>
            <a:r>
              <a:rPr sz="1400"/>
              <a:t>Body Level Five</a:t>
            </a:r>
          </a:p>
        </p:txBody>
      </p:sp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457200" y="92076"/>
            <a:ext cx="8229600" cy="150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 lvl="0"/>
            <a:fld id="{86CB4B4D-7CA3-9044-876B-883B54F8677D}" type="slidenum">
              <a:rPr/>
              <a:pPr lvl="0"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ransition spd="med"/>
  <p:txStyles>
    <p:titleStyle>
      <a:lvl1pPr algn="ctr" defTabSz="457200">
        <a:defRPr sz="4400">
          <a:latin typeface="Calibri"/>
          <a:ea typeface="Calibri"/>
          <a:cs typeface="Calibri"/>
          <a:sym typeface="Calibri"/>
        </a:defRPr>
      </a:lvl1pPr>
      <a:lvl2pPr algn="ctr" defTabSz="457200">
        <a:defRPr sz="4400">
          <a:latin typeface="Calibri"/>
          <a:ea typeface="Calibri"/>
          <a:cs typeface="Calibri"/>
          <a:sym typeface="Calibri"/>
        </a:defRPr>
      </a:lvl2pPr>
      <a:lvl3pPr algn="ctr" defTabSz="457200">
        <a:defRPr sz="4400">
          <a:latin typeface="Calibri"/>
          <a:ea typeface="Calibri"/>
          <a:cs typeface="Calibri"/>
          <a:sym typeface="Calibri"/>
        </a:defRPr>
      </a:lvl3pPr>
      <a:lvl4pPr algn="ctr" defTabSz="457200">
        <a:defRPr sz="4400">
          <a:latin typeface="Calibri"/>
          <a:ea typeface="Calibri"/>
          <a:cs typeface="Calibri"/>
          <a:sym typeface="Calibri"/>
        </a:defRPr>
      </a:lvl4pPr>
      <a:lvl5pPr algn="ctr" defTabSz="457200">
        <a:defRPr sz="4400">
          <a:latin typeface="Calibri"/>
          <a:ea typeface="Calibri"/>
          <a:cs typeface="Calibri"/>
          <a:sym typeface="Calibri"/>
        </a:defRPr>
      </a:lvl5pPr>
      <a:lvl6pPr algn="ctr" defTabSz="457200">
        <a:defRPr sz="4400">
          <a:latin typeface="Calibri"/>
          <a:ea typeface="Calibri"/>
          <a:cs typeface="Calibri"/>
          <a:sym typeface="Calibri"/>
        </a:defRPr>
      </a:lvl6pPr>
      <a:lvl7pPr algn="ctr" defTabSz="457200">
        <a:defRPr sz="4400">
          <a:latin typeface="Calibri"/>
          <a:ea typeface="Calibri"/>
          <a:cs typeface="Calibri"/>
          <a:sym typeface="Calibri"/>
        </a:defRPr>
      </a:lvl7pPr>
      <a:lvl8pPr algn="ctr" defTabSz="457200">
        <a:defRPr sz="4400">
          <a:latin typeface="Calibri"/>
          <a:ea typeface="Calibri"/>
          <a:cs typeface="Calibri"/>
          <a:sym typeface="Calibri"/>
        </a:defRPr>
      </a:lvl8pPr>
      <a:lvl9pPr algn="ctr" defTabSz="457200">
        <a:defRPr sz="4400">
          <a:latin typeface="Calibri"/>
          <a:ea typeface="Calibri"/>
          <a:cs typeface="Calibri"/>
          <a:sym typeface="Calibri"/>
        </a:defRPr>
      </a:lvl9pPr>
    </p:titleStyle>
    <p:bodyStyle>
      <a:lvl1pPr marL="342900" indent="-342900" defTabSz="4572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1pPr>
      <a:lvl2pPr marL="783771" indent="-326571" defTabSz="457200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2pPr>
      <a:lvl3pPr marL="1219200" indent="-304800" defTabSz="4572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3pPr>
      <a:lvl4pPr marL="1737360" indent="-365760" defTabSz="457200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4pPr>
      <a:lvl5pPr marL="2194560" indent="-365760" defTabSz="457200">
        <a:spcBef>
          <a:spcPts val="700"/>
        </a:spcBef>
        <a:buSzPct val="100000"/>
        <a:buFont typeface="Arial"/>
        <a:buChar char="»"/>
        <a:defRPr sz="3200">
          <a:latin typeface="Calibri"/>
          <a:ea typeface="Calibri"/>
          <a:cs typeface="Calibri"/>
          <a:sym typeface="Calibri"/>
        </a:defRPr>
      </a:lvl5pPr>
      <a:lvl6pPr marL="2651760" indent="-365760" defTabSz="4572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6pPr>
      <a:lvl7pPr marL="3108960" indent="-365760" defTabSz="4572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7pPr>
      <a:lvl8pPr marL="3566159" indent="-365759" defTabSz="4572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8pPr>
      <a:lvl9pPr marL="4023359" indent="-365759" defTabSz="4572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9pPr>
    </p:bodyStyle>
    <p:otherStyle>
      <a:lvl1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2860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7432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004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6576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image8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19423" y="-14481"/>
            <a:ext cx="421196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68" name="Shape 68"/>
          <p:cNvSpPr/>
          <p:nvPr/>
        </p:nvSpPr>
        <p:spPr>
          <a:xfrm>
            <a:off x="0" y="1844824"/>
            <a:ext cx="4181718" cy="2437590"/>
          </a:xfrm>
          <a:prstGeom prst="rect">
            <a:avLst/>
          </a:prstGeom>
          <a:ln w="12700">
            <a:miter lim="400000"/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lvl="0" algn="ctr">
              <a:lnSpc>
                <a:spcPct val="90000"/>
              </a:lnSpc>
            </a:pPr>
            <a:r>
              <a:rPr lang="es-ES" sz="4400" b="0" i="0" dirty="0">
                <a:solidFill>
                  <a:schemeClr val="bg1"/>
                </a:solidFill>
                <a:effectLst/>
                <a:latin typeface="Tahoma" panose="020B0604030504040204" pitchFamily="34" charset="0"/>
              </a:rPr>
              <a:t>PROGRAMACIÓN FRESADORA </a:t>
            </a:r>
          </a:p>
          <a:p>
            <a:pPr lvl="0" algn="ctr">
              <a:lnSpc>
                <a:spcPct val="90000"/>
              </a:lnSpc>
            </a:pPr>
            <a:r>
              <a:rPr lang="es-ES" sz="4400" b="0" i="0" dirty="0">
                <a:solidFill>
                  <a:schemeClr val="bg1"/>
                </a:solidFill>
                <a:effectLst/>
                <a:latin typeface="Tahoma" panose="020B0604030504040204" pitchFamily="34" charset="0"/>
              </a:rPr>
              <a:t>CNC </a:t>
            </a:r>
          </a:p>
          <a:p>
            <a:pPr lvl="0" algn="ctr">
              <a:lnSpc>
                <a:spcPct val="90000"/>
              </a:lnSpc>
            </a:pPr>
            <a:r>
              <a:rPr lang="es-ES" sz="4400" b="0" i="0" dirty="0">
                <a:solidFill>
                  <a:schemeClr val="bg1"/>
                </a:solidFill>
                <a:effectLst/>
                <a:latin typeface="Tahoma" panose="020B0604030504040204" pitchFamily="34" charset="0"/>
              </a:rPr>
              <a:t>HEIDENHAIN</a:t>
            </a:r>
            <a:endParaRPr lang="es-ES" sz="4400" dirty="0">
              <a:solidFill>
                <a:schemeClr val="bg1"/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</a:effectLst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9" name="Shape 69"/>
          <p:cNvSpPr/>
          <p:nvPr/>
        </p:nvSpPr>
        <p:spPr>
          <a:xfrm>
            <a:off x="4313103" y="614552"/>
            <a:ext cx="4722005" cy="36009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sz="1300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Profundizar en programaciones y funciones especiales, viendo los siguientes campos: Las funciones preparatorias de una fresadora C.N.C así como la estructura de un programa. Programación de un movimiento lineal, planeado, chaflán y redondeo utilizando coordenadas absolutas e incrementales. Programación de arcos utilizando coordenadas cartesianas, polares y círculos tangentes. Programación de islas circulares, rectangulares, creación de </a:t>
            </a:r>
            <a:r>
              <a:rPr lang="es-ES" sz="1300" dirty="0" err="1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lábeles</a:t>
            </a:r>
            <a:r>
              <a:rPr lang="es-ES" sz="1300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e imagen espejo, optimizando el tiempo de programación. Programación ciclos de taladrado y roscado.</a:t>
            </a:r>
          </a:p>
          <a:p>
            <a:pPr algn="just">
              <a:spcAft>
                <a:spcPts val="0"/>
              </a:spcAft>
            </a:pPr>
            <a:r>
              <a:rPr lang="es-ES" sz="1300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Optimización de los tiempos de programación utilizando los ciclos fijos de cajeras circulares, rectangulares y traslados de origen./ Programación de ranuras circulares y giros de coordenadas./Programación con ciclos SL. Profundizar en la comprobación de que el producto fabricado cumple las características indicadas en los documentos técnicos, en condiciones de seguridad y calidad. Utilizando los instrumentos de medición oportunos. -Comprender la estructura de las máquinas, conociendo los decalajes de origen, cero pieza, así como los cálculos de las condiciones de corte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57AEE831-3C10-41E3-8AE2-CD0E963ABFE8}"/>
              </a:ext>
            </a:extLst>
          </p:cNvPr>
          <p:cNvSpPr/>
          <p:nvPr/>
        </p:nvSpPr>
        <p:spPr>
          <a:xfrm>
            <a:off x="7005105" y="159747"/>
            <a:ext cx="184168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b="0" cap="none" spc="0" dirty="0">
                <a:ln w="0">
                  <a:solidFill>
                    <a:srgbClr val="0558FF"/>
                  </a:solidFill>
                </a:ln>
                <a:solidFill>
                  <a:srgbClr val="0558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OBJETIVOS: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02C5E44B-6B22-412E-9CC7-A59D12110968}"/>
              </a:ext>
            </a:extLst>
          </p:cNvPr>
          <p:cNvSpPr/>
          <p:nvPr/>
        </p:nvSpPr>
        <p:spPr>
          <a:xfrm>
            <a:off x="6670088" y="4345940"/>
            <a:ext cx="229902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_tradnl" sz="2800" dirty="0">
                <a:ln w="0">
                  <a:solidFill>
                    <a:srgbClr val="0558FF"/>
                  </a:solidFill>
                </a:ln>
                <a:solidFill>
                  <a:srgbClr val="0558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CONTENIDOS: </a:t>
            </a:r>
            <a:endParaRPr lang="es-ES" sz="2800" dirty="0">
              <a:ln w="0">
                <a:solidFill>
                  <a:srgbClr val="0558FF"/>
                </a:solidFill>
              </a:ln>
              <a:solidFill>
                <a:srgbClr val="0558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2" name="Shape 69">
            <a:extLst>
              <a:ext uri="{FF2B5EF4-FFF2-40B4-BE49-F238E27FC236}">
                <a16:creationId xmlns:a16="http://schemas.microsoft.com/office/drawing/2014/main" id="{CEFF8BCD-B895-42EE-A1F5-2E2A8835B6FE}"/>
              </a:ext>
            </a:extLst>
          </p:cNvPr>
          <p:cNvSpPr/>
          <p:nvPr/>
        </p:nvSpPr>
        <p:spPr>
          <a:xfrm>
            <a:off x="4355976" y="4869160"/>
            <a:ext cx="4591518" cy="16004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 numCol="1">
            <a:spAutoFit/>
          </a:bodyPr>
          <a:lstStyle/>
          <a:p>
            <a:pPr lvl="0" algn="just"/>
            <a:r>
              <a:rPr lang="es-ES" sz="13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Funciones preparatorias de máquina y programación en fresadora.  Funciones  movimiento lineal, chaflán y redondeo.</a:t>
            </a:r>
            <a:r>
              <a:rPr lang="es-ES" sz="1300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</a:p>
          <a:p>
            <a:pPr lvl="0" algn="just"/>
            <a:r>
              <a:rPr lang="es-ES" sz="13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Arco: Coordenadas cartesianas, polares y círculo tangente. Islas circulares, rectangulares, creación de </a:t>
            </a:r>
            <a:r>
              <a:rPr lang="es-ES" sz="1300" dirty="0" err="1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label</a:t>
            </a:r>
            <a:r>
              <a:rPr lang="es-ES" sz="13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e imagen espejo.  Ciclos de taladrado y roscado en fresadora. Cajeras circulares, rectangulares y traslado de origen. Ranuras circulares y giros de coordenadas. </a:t>
            </a:r>
          </a:p>
          <a:p>
            <a:pPr lvl="0" algn="just"/>
            <a:r>
              <a:rPr lang="es-ES" sz="13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Ciclos SL</a:t>
            </a:r>
            <a:endParaRPr lang="es-ES" sz="1050" dirty="0"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253</Words>
  <Application>Microsoft Office PowerPoint</Application>
  <PresentationFormat>Presentación en pantalla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 Neue</vt:lpstr>
      <vt:lpstr>Tahoma</vt:lpstr>
      <vt:lpstr>Default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Hostaizka</dc:creator>
  <cp:lastModifiedBy>Itxaso Mardaras</cp:lastModifiedBy>
  <cp:revision>26</cp:revision>
  <dcterms:modified xsi:type="dcterms:W3CDTF">2024-01-30T14:22:52Z</dcterms:modified>
</cp:coreProperties>
</file>